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Oswald"/>
      <p:regular r:id="rId16"/>
      <p:bold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Oswald-bold.fntdata"/><Relationship Id="rId16"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8c0071275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8c0071275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8a9fe8d20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8a9fe8d20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8a9fe8d20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8a9fe8d20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8a9fe8d20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8a9fe8d20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8a9fe8d201_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8a9fe8d201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8a9fe8d201_6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8a9fe8d201_6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8c0071275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8c0071275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8c007127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8c007127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8c0071275d_1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8c0071275d_1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052A"/>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gif"/><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77938" y="-129900"/>
            <a:ext cx="8520600" cy="1147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solidFill>
                  <a:schemeClr val="lt1"/>
                </a:solidFill>
                <a:latin typeface="Oswald"/>
                <a:ea typeface="Oswald"/>
                <a:cs typeface="Oswald"/>
                <a:sym typeface="Oswald"/>
              </a:rPr>
              <a:t>Cloud Computing</a:t>
            </a:r>
            <a:endParaRPr>
              <a:solidFill>
                <a:schemeClr val="lt1"/>
              </a:solidFill>
              <a:latin typeface="Oswald"/>
              <a:ea typeface="Oswald"/>
              <a:cs typeface="Oswald"/>
              <a:sym typeface="Oswald"/>
            </a:endParaRPr>
          </a:p>
        </p:txBody>
      </p:sp>
      <p:pic>
        <p:nvPicPr>
          <p:cNvPr id="55" name="Google Shape;55;p13"/>
          <p:cNvPicPr preferRelativeResize="0"/>
          <p:nvPr/>
        </p:nvPicPr>
        <p:blipFill>
          <a:blip r:embed="rId3">
            <a:alphaModFix/>
          </a:blip>
          <a:stretch>
            <a:fillRect/>
          </a:stretch>
        </p:blipFill>
        <p:spPr>
          <a:xfrm>
            <a:off x="1985277" y="1017600"/>
            <a:ext cx="4705950" cy="3999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idx="1" type="body"/>
          </p:nvPr>
        </p:nvSpPr>
        <p:spPr>
          <a:xfrm>
            <a:off x="220650" y="358650"/>
            <a:ext cx="8702700" cy="4426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a:p>
            <a:pPr indent="0" lvl="0" marL="0" rtl="0" algn="ctr">
              <a:spcBef>
                <a:spcPts val="1200"/>
              </a:spcBef>
              <a:spcAft>
                <a:spcPts val="0"/>
              </a:spcAft>
              <a:buNone/>
            </a:pPr>
            <a:r>
              <a:t/>
            </a:r>
            <a:endParaRPr/>
          </a:p>
          <a:p>
            <a:pPr indent="0" lvl="0" marL="0" rtl="0" algn="ctr">
              <a:spcBef>
                <a:spcPts val="1200"/>
              </a:spcBef>
              <a:spcAft>
                <a:spcPts val="0"/>
              </a:spcAft>
              <a:buNone/>
            </a:pPr>
            <a:r>
              <a:rPr lang="en-GB" sz="3900"/>
              <a:t>💀💀💀</a:t>
            </a:r>
            <a:endParaRPr sz="3900"/>
          </a:p>
          <a:p>
            <a:pPr indent="0" lvl="0" marL="0" rtl="0" algn="ctr">
              <a:spcBef>
                <a:spcPts val="1200"/>
              </a:spcBef>
              <a:spcAft>
                <a:spcPts val="0"/>
              </a:spcAft>
              <a:buNone/>
            </a:pPr>
            <a:r>
              <a:t/>
            </a:r>
            <a:endParaRPr/>
          </a:p>
          <a:p>
            <a:pPr indent="0" lvl="0" marL="0" rtl="0" algn="ctr">
              <a:spcBef>
                <a:spcPts val="1200"/>
              </a:spcBef>
              <a:spcAft>
                <a:spcPts val="1200"/>
              </a:spcAft>
              <a:buNone/>
            </a:pPr>
            <a:r>
              <a:rPr b="1" lang="en-GB" sz="3100">
                <a:solidFill>
                  <a:schemeClr val="lt1"/>
                </a:solidFill>
              </a:rPr>
              <a:t>Thank</a:t>
            </a:r>
            <a:r>
              <a:rPr b="1" lang="en-GB" sz="3100">
                <a:solidFill>
                  <a:srgbClr val="000000"/>
                </a:solidFill>
                <a:highlight>
                  <a:srgbClr val="FF9900"/>
                </a:highlight>
              </a:rPr>
              <a:t>You</a:t>
            </a:r>
            <a:endParaRPr b="1" sz="3100">
              <a:solidFill>
                <a:srgbClr val="000000"/>
              </a:solidFill>
              <a:highlight>
                <a:srgbClr val="FF9900"/>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142850" y="120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620">
                <a:solidFill>
                  <a:schemeClr val="lt1"/>
                </a:solidFill>
                <a:latin typeface="Oswald"/>
                <a:ea typeface="Oswald"/>
                <a:cs typeface="Oswald"/>
                <a:sym typeface="Oswald"/>
              </a:rPr>
              <a:t>Introduction to Cloud Comp</a:t>
            </a:r>
            <a:r>
              <a:rPr lang="en-GB" sz="2620">
                <a:solidFill>
                  <a:schemeClr val="lt1"/>
                </a:solidFill>
                <a:latin typeface="Oswald"/>
                <a:ea typeface="Oswald"/>
                <a:cs typeface="Oswald"/>
                <a:sym typeface="Oswald"/>
              </a:rPr>
              <a:t>uting</a:t>
            </a:r>
            <a:endParaRPr sz="2620">
              <a:solidFill>
                <a:schemeClr val="lt1"/>
              </a:solidFill>
              <a:latin typeface="Oswald"/>
              <a:ea typeface="Oswald"/>
              <a:cs typeface="Oswald"/>
              <a:sym typeface="Oswald"/>
            </a:endParaRPr>
          </a:p>
        </p:txBody>
      </p:sp>
      <p:sp>
        <p:nvSpPr>
          <p:cNvPr id="61" name="Google Shape;61;p14"/>
          <p:cNvSpPr txBox="1"/>
          <p:nvPr>
            <p:ph idx="1" type="body"/>
          </p:nvPr>
        </p:nvSpPr>
        <p:spPr>
          <a:xfrm>
            <a:off x="77900" y="801800"/>
            <a:ext cx="4247100" cy="138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lt1"/>
                </a:solidFill>
                <a:latin typeface="Oswald"/>
                <a:ea typeface="Oswald"/>
                <a:cs typeface="Oswald"/>
                <a:sym typeface="Oswald"/>
              </a:rPr>
              <a:t>Cloud computing is a general term for anything that involves delivering hosted services over the internet.</a:t>
            </a:r>
            <a:endParaRPr sz="2500">
              <a:solidFill>
                <a:schemeClr val="lt1"/>
              </a:solidFill>
              <a:latin typeface="Oswald"/>
              <a:ea typeface="Oswald"/>
              <a:cs typeface="Oswald"/>
              <a:sym typeface="Oswald"/>
            </a:endParaRPr>
          </a:p>
        </p:txBody>
      </p:sp>
      <p:pic>
        <p:nvPicPr>
          <p:cNvPr id="62" name="Google Shape;62;p14"/>
          <p:cNvPicPr preferRelativeResize="0"/>
          <p:nvPr/>
        </p:nvPicPr>
        <p:blipFill rotWithShape="1">
          <a:blip r:embed="rId3">
            <a:alphaModFix/>
          </a:blip>
          <a:srcRect b="5580" l="0" r="0" t="0"/>
          <a:stretch/>
        </p:blipFill>
        <p:spPr>
          <a:xfrm>
            <a:off x="4481175" y="843575"/>
            <a:ext cx="4247199" cy="2227800"/>
          </a:xfrm>
          <a:prstGeom prst="rect">
            <a:avLst/>
          </a:prstGeom>
          <a:noFill/>
          <a:ln>
            <a:noFill/>
          </a:ln>
        </p:spPr>
      </p:pic>
      <p:pic>
        <p:nvPicPr>
          <p:cNvPr id="63" name="Google Shape;63;p14"/>
          <p:cNvPicPr preferRelativeResize="0"/>
          <p:nvPr/>
        </p:nvPicPr>
        <p:blipFill>
          <a:blip r:embed="rId4">
            <a:alphaModFix/>
          </a:blip>
          <a:stretch>
            <a:fillRect/>
          </a:stretch>
        </p:blipFill>
        <p:spPr>
          <a:xfrm>
            <a:off x="142850" y="1909325"/>
            <a:ext cx="3891875" cy="2987375"/>
          </a:xfrm>
          <a:prstGeom prst="rect">
            <a:avLst/>
          </a:prstGeom>
          <a:noFill/>
          <a:ln>
            <a:noFill/>
          </a:ln>
        </p:spPr>
      </p:pic>
      <p:sp>
        <p:nvSpPr>
          <p:cNvPr id="64" name="Google Shape;64;p14"/>
          <p:cNvSpPr txBox="1"/>
          <p:nvPr/>
        </p:nvSpPr>
        <p:spPr>
          <a:xfrm>
            <a:off x="4481175" y="3296800"/>
            <a:ext cx="4351200" cy="182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800">
                <a:solidFill>
                  <a:schemeClr val="lt1"/>
                </a:solidFill>
                <a:latin typeface="Oswald"/>
                <a:ea typeface="Oswald"/>
                <a:cs typeface="Oswald"/>
                <a:sym typeface="Oswald"/>
              </a:rPr>
              <a:t>Cloud computing is the delivery of different services through the Internet. These resources include tools and applications like data storage, servers, databases, networking, and software. </a:t>
            </a:r>
            <a:endParaRPr sz="1800">
              <a:solidFill>
                <a:schemeClr val="lt1"/>
              </a:solidFill>
              <a:latin typeface="Oswald"/>
              <a:ea typeface="Oswald"/>
              <a:cs typeface="Oswald"/>
              <a:sym typeface="Oswald"/>
            </a:endParaRPr>
          </a:p>
          <a:p>
            <a:pPr indent="0" lvl="0" marL="0" rtl="0" algn="l">
              <a:spcBef>
                <a:spcPts val="12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Oswald"/>
                <a:ea typeface="Oswald"/>
                <a:cs typeface="Oswald"/>
                <a:sym typeface="Oswald"/>
              </a:rPr>
              <a:t>How Cloud Computing Works? </a:t>
            </a:r>
            <a:endParaRPr>
              <a:solidFill>
                <a:schemeClr val="lt1"/>
              </a:solidFill>
              <a:latin typeface="Oswald"/>
              <a:ea typeface="Oswald"/>
              <a:cs typeface="Oswald"/>
              <a:sym typeface="Oswald"/>
            </a:endParaRPr>
          </a:p>
        </p:txBody>
      </p:sp>
      <p:sp>
        <p:nvSpPr>
          <p:cNvPr id="70" name="Google Shape;70;p15"/>
          <p:cNvSpPr txBox="1"/>
          <p:nvPr>
            <p:ph idx="1" type="body"/>
          </p:nvPr>
        </p:nvSpPr>
        <p:spPr>
          <a:xfrm>
            <a:off x="311700" y="572688"/>
            <a:ext cx="4156500" cy="193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600">
                <a:solidFill>
                  <a:schemeClr val="lt1"/>
                </a:solidFill>
                <a:latin typeface="Oswald"/>
                <a:ea typeface="Oswald"/>
                <a:cs typeface="Oswald"/>
                <a:sym typeface="Oswald"/>
              </a:rPr>
              <a:t>Cloud computing works by having companies host or maintain massive data centers that provide the security, storage capacity and computing power to support cloud infrastructure. Clients pay for the rights to use their clouds along with an ecosystem to communicate between devices and programs.</a:t>
            </a:r>
            <a:endParaRPr sz="2300">
              <a:solidFill>
                <a:schemeClr val="lt1"/>
              </a:solidFill>
              <a:latin typeface="Oswald"/>
              <a:ea typeface="Oswald"/>
              <a:cs typeface="Oswald"/>
              <a:sym typeface="Oswald"/>
            </a:endParaRPr>
          </a:p>
        </p:txBody>
      </p:sp>
      <p:pic>
        <p:nvPicPr>
          <p:cNvPr id="71" name="Google Shape;71;p15"/>
          <p:cNvPicPr preferRelativeResize="0"/>
          <p:nvPr/>
        </p:nvPicPr>
        <p:blipFill>
          <a:blip r:embed="rId3">
            <a:alphaModFix/>
          </a:blip>
          <a:stretch>
            <a:fillRect/>
          </a:stretch>
        </p:blipFill>
        <p:spPr>
          <a:xfrm>
            <a:off x="4572000" y="793623"/>
            <a:ext cx="4435000" cy="3556264"/>
          </a:xfrm>
          <a:prstGeom prst="rect">
            <a:avLst/>
          </a:prstGeom>
          <a:noFill/>
          <a:ln>
            <a:noFill/>
          </a:ln>
        </p:spPr>
      </p:pic>
      <p:pic>
        <p:nvPicPr>
          <p:cNvPr id="72" name="Google Shape;72;p15"/>
          <p:cNvPicPr preferRelativeResize="0"/>
          <p:nvPr/>
        </p:nvPicPr>
        <p:blipFill>
          <a:blip r:embed="rId4">
            <a:alphaModFix/>
          </a:blip>
          <a:stretch>
            <a:fillRect/>
          </a:stretch>
        </p:blipFill>
        <p:spPr>
          <a:xfrm>
            <a:off x="477125" y="2511600"/>
            <a:ext cx="3817974" cy="2544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245925" y="198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Oswald"/>
                <a:ea typeface="Oswald"/>
                <a:cs typeface="Oswald"/>
                <a:sym typeface="Oswald"/>
              </a:rPr>
              <a:t>What do Cloud Computing services do ?</a:t>
            </a:r>
            <a:endParaRPr>
              <a:solidFill>
                <a:schemeClr val="lt1"/>
              </a:solidFill>
              <a:latin typeface="Oswald"/>
              <a:ea typeface="Oswald"/>
              <a:cs typeface="Oswald"/>
              <a:sym typeface="Oswald"/>
            </a:endParaRPr>
          </a:p>
          <a:p>
            <a:pPr indent="0" lvl="0" marL="0" rtl="0" algn="l">
              <a:spcBef>
                <a:spcPts val="0"/>
              </a:spcBef>
              <a:spcAft>
                <a:spcPts val="0"/>
              </a:spcAft>
              <a:buNone/>
            </a:pPr>
            <a:r>
              <a:t/>
            </a:r>
            <a:endParaRPr>
              <a:solidFill>
                <a:schemeClr val="lt1"/>
              </a:solidFill>
              <a:latin typeface="Oswald"/>
              <a:ea typeface="Oswald"/>
              <a:cs typeface="Oswald"/>
              <a:sym typeface="Oswald"/>
            </a:endParaRPr>
          </a:p>
        </p:txBody>
      </p:sp>
      <p:sp>
        <p:nvSpPr>
          <p:cNvPr id="78" name="Google Shape;78;p16"/>
          <p:cNvSpPr txBox="1"/>
          <p:nvPr>
            <p:ph idx="1" type="body"/>
          </p:nvPr>
        </p:nvSpPr>
        <p:spPr>
          <a:xfrm>
            <a:off x="142875" y="770950"/>
            <a:ext cx="3831600" cy="40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solidFill>
                  <a:schemeClr val="lt1"/>
                </a:solidFill>
                <a:latin typeface="Oswald"/>
                <a:ea typeface="Oswald"/>
                <a:cs typeface="Oswald"/>
                <a:sym typeface="Oswald"/>
              </a:rPr>
              <a:t>Cloud Computing Services fall in three categories:</a:t>
            </a:r>
            <a:endParaRPr>
              <a:solidFill>
                <a:schemeClr val="lt1"/>
              </a:solidFill>
              <a:latin typeface="Oswald"/>
              <a:ea typeface="Oswald"/>
              <a:cs typeface="Oswald"/>
              <a:sym typeface="Oswald"/>
            </a:endParaRPr>
          </a:p>
          <a:p>
            <a:pPr indent="0" lvl="0" marL="0" rtl="0" algn="l">
              <a:spcBef>
                <a:spcPts val="1200"/>
              </a:spcBef>
              <a:spcAft>
                <a:spcPts val="0"/>
              </a:spcAft>
              <a:buClr>
                <a:schemeClr val="dk1"/>
              </a:buClr>
              <a:buSzPts val="1100"/>
              <a:buFont typeface="Arial"/>
              <a:buNone/>
            </a:pPr>
            <a:r>
              <a:rPr lang="en-GB">
                <a:solidFill>
                  <a:schemeClr val="lt1"/>
                </a:solidFill>
                <a:latin typeface="Oswald"/>
                <a:ea typeface="Oswald"/>
                <a:cs typeface="Oswald"/>
                <a:sym typeface="Oswald"/>
              </a:rPr>
              <a:t>IaaS: Infrastructure as a Service, Offering virtualized software and servers to people. </a:t>
            </a:r>
            <a:endParaRPr>
              <a:solidFill>
                <a:schemeClr val="lt1"/>
              </a:solidFill>
              <a:latin typeface="Oswald"/>
              <a:ea typeface="Oswald"/>
              <a:cs typeface="Oswald"/>
              <a:sym typeface="Oswald"/>
            </a:endParaRPr>
          </a:p>
          <a:p>
            <a:pPr indent="0" lvl="0" marL="0" rtl="0" algn="l">
              <a:spcBef>
                <a:spcPts val="1200"/>
              </a:spcBef>
              <a:spcAft>
                <a:spcPts val="0"/>
              </a:spcAft>
              <a:buClr>
                <a:schemeClr val="dk1"/>
              </a:buClr>
              <a:buSzPts val="1100"/>
              <a:buFont typeface="Arial"/>
              <a:buNone/>
            </a:pPr>
            <a:r>
              <a:rPr lang="en-GB">
                <a:solidFill>
                  <a:schemeClr val="lt1"/>
                </a:solidFill>
                <a:latin typeface="Oswald"/>
                <a:ea typeface="Oswald"/>
                <a:cs typeface="Oswald"/>
                <a:sym typeface="Oswald"/>
              </a:rPr>
              <a:t>PaaS: Platform as a Service, PaaS is the same as IaaS, but with the addition of the application layer, which the customer intends to use.</a:t>
            </a:r>
            <a:endParaRPr>
              <a:solidFill>
                <a:schemeClr val="lt1"/>
              </a:solidFill>
              <a:latin typeface="Oswald"/>
              <a:ea typeface="Oswald"/>
              <a:cs typeface="Oswald"/>
              <a:sym typeface="Oswald"/>
            </a:endParaRPr>
          </a:p>
          <a:p>
            <a:pPr indent="0" lvl="0" marL="0" rtl="0" algn="l">
              <a:spcBef>
                <a:spcPts val="1200"/>
              </a:spcBef>
              <a:spcAft>
                <a:spcPts val="1200"/>
              </a:spcAft>
              <a:buClr>
                <a:schemeClr val="dk1"/>
              </a:buClr>
              <a:buSzPts val="1100"/>
              <a:buFont typeface="Arial"/>
              <a:buNone/>
            </a:pPr>
            <a:r>
              <a:rPr lang="en-GB">
                <a:solidFill>
                  <a:schemeClr val="lt1"/>
                </a:solidFill>
                <a:latin typeface="Oswald"/>
                <a:ea typeface="Oswald"/>
                <a:cs typeface="Oswald"/>
                <a:sym typeface="Oswald"/>
              </a:rPr>
              <a:t>SaaS: Software as a Service, SaaS is offering software to the others remotely as a Web-based service. </a:t>
            </a:r>
            <a:endParaRPr/>
          </a:p>
        </p:txBody>
      </p:sp>
      <p:pic>
        <p:nvPicPr>
          <p:cNvPr id="79" name="Google Shape;79;p16"/>
          <p:cNvPicPr preferRelativeResize="0"/>
          <p:nvPr/>
        </p:nvPicPr>
        <p:blipFill>
          <a:blip r:embed="rId3">
            <a:alphaModFix/>
          </a:blip>
          <a:stretch>
            <a:fillRect/>
          </a:stretch>
        </p:blipFill>
        <p:spPr>
          <a:xfrm>
            <a:off x="4126875" y="923350"/>
            <a:ext cx="4864727" cy="27004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185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Oswald"/>
                <a:ea typeface="Oswald"/>
                <a:cs typeface="Oswald"/>
                <a:sym typeface="Oswald"/>
              </a:rPr>
              <a:t>Some features of cloud computing:-</a:t>
            </a:r>
            <a:endParaRPr>
              <a:solidFill>
                <a:schemeClr val="lt1"/>
              </a:solidFill>
              <a:latin typeface="Oswald"/>
              <a:ea typeface="Oswald"/>
              <a:cs typeface="Oswald"/>
              <a:sym typeface="Oswald"/>
            </a:endParaRPr>
          </a:p>
        </p:txBody>
      </p:sp>
      <p:sp>
        <p:nvSpPr>
          <p:cNvPr id="85" name="Google Shape;85;p17"/>
          <p:cNvSpPr txBox="1"/>
          <p:nvPr>
            <p:ph idx="1" type="body"/>
          </p:nvPr>
        </p:nvSpPr>
        <p:spPr>
          <a:xfrm>
            <a:off x="311700" y="922200"/>
            <a:ext cx="4598100" cy="3646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solidFill>
                  <a:schemeClr val="lt1"/>
                </a:solidFill>
                <a:latin typeface="Oswald"/>
                <a:ea typeface="Oswald"/>
                <a:cs typeface="Oswald"/>
                <a:sym typeface="Oswald"/>
              </a:rPr>
              <a:t>-</a:t>
            </a:r>
            <a:r>
              <a:rPr b="1" lang="en-GB">
                <a:solidFill>
                  <a:schemeClr val="lt1"/>
                </a:solidFill>
                <a:latin typeface="Oswald"/>
                <a:ea typeface="Oswald"/>
                <a:cs typeface="Oswald"/>
                <a:sym typeface="Oswald"/>
              </a:rPr>
              <a:t>Cost effective (pay as you go)</a:t>
            </a:r>
            <a:endParaRPr b="1">
              <a:solidFill>
                <a:schemeClr val="lt1"/>
              </a:solidFill>
              <a:latin typeface="Oswald"/>
              <a:ea typeface="Oswald"/>
              <a:cs typeface="Oswald"/>
              <a:sym typeface="Oswald"/>
            </a:endParaRPr>
          </a:p>
          <a:p>
            <a:pPr indent="0" lvl="0" marL="0" rtl="0" algn="l">
              <a:spcBef>
                <a:spcPts val="1200"/>
              </a:spcBef>
              <a:spcAft>
                <a:spcPts val="0"/>
              </a:spcAft>
              <a:buNone/>
            </a:pPr>
            <a:r>
              <a:rPr b="1" lang="en-GB">
                <a:solidFill>
                  <a:schemeClr val="lt1"/>
                </a:solidFill>
                <a:latin typeface="Oswald"/>
                <a:ea typeface="Oswald"/>
                <a:cs typeface="Oswald"/>
                <a:sym typeface="Oswald"/>
              </a:rPr>
              <a:t>-Automation</a:t>
            </a:r>
            <a:endParaRPr b="1">
              <a:solidFill>
                <a:schemeClr val="lt1"/>
              </a:solidFill>
              <a:latin typeface="Oswald"/>
              <a:ea typeface="Oswald"/>
              <a:cs typeface="Oswald"/>
              <a:sym typeface="Oswald"/>
            </a:endParaRPr>
          </a:p>
          <a:p>
            <a:pPr indent="0" lvl="0" marL="0" rtl="0" algn="l">
              <a:spcBef>
                <a:spcPts val="1200"/>
              </a:spcBef>
              <a:spcAft>
                <a:spcPts val="0"/>
              </a:spcAft>
              <a:buNone/>
            </a:pPr>
            <a:r>
              <a:rPr b="1" lang="en-GB">
                <a:solidFill>
                  <a:schemeClr val="lt1"/>
                </a:solidFill>
                <a:latin typeface="Oswald"/>
                <a:ea typeface="Oswald"/>
                <a:cs typeface="Oswald"/>
                <a:sym typeface="Oswald"/>
              </a:rPr>
              <a:t>-Easy </a:t>
            </a:r>
            <a:r>
              <a:rPr b="1" lang="en-GB">
                <a:solidFill>
                  <a:schemeClr val="lt1"/>
                </a:solidFill>
                <a:latin typeface="Oswald"/>
                <a:ea typeface="Oswald"/>
                <a:cs typeface="Oswald"/>
                <a:sym typeface="Oswald"/>
              </a:rPr>
              <a:t>maintenance</a:t>
            </a:r>
            <a:endParaRPr b="1">
              <a:solidFill>
                <a:schemeClr val="lt1"/>
              </a:solidFill>
              <a:latin typeface="Oswald"/>
              <a:ea typeface="Oswald"/>
              <a:cs typeface="Oswald"/>
              <a:sym typeface="Oswald"/>
            </a:endParaRPr>
          </a:p>
          <a:p>
            <a:pPr indent="0" lvl="0" marL="0" rtl="0" algn="l">
              <a:spcBef>
                <a:spcPts val="1200"/>
              </a:spcBef>
              <a:spcAft>
                <a:spcPts val="0"/>
              </a:spcAft>
              <a:buNone/>
            </a:pPr>
            <a:r>
              <a:rPr b="1" lang="en-GB">
                <a:solidFill>
                  <a:schemeClr val="lt1"/>
                </a:solidFill>
                <a:latin typeface="Oswald"/>
                <a:ea typeface="Oswald"/>
                <a:cs typeface="Oswald"/>
                <a:sym typeface="Oswald"/>
              </a:rPr>
              <a:t>-Remote data backup /</a:t>
            </a:r>
            <a:endParaRPr b="1">
              <a:solidFill>
                <a:schemeClr val="lt1"/>
              </a:solidFill>
              <a:latin typeface="Oswald"/>
              <a:ea typeface="Oswald"/>
              <a:cs typeface="Oswald"/>
              <a:sym typeface="Oswald"/>
            </a:endParaRPr>
          </a:p>
          <a:p>
            <a:pPr indent="0" lvl="0" marL="0" rtl="0" algn="l">
              <a:spcBef>
                <a:spcPts val="1200"/>
              </a:spcBef>
              <a:spcAft>
                <a:spcPts val="0"/>
              </a:spcAft>
              <a:buNone/>
            </a:pPr>
            <a:r>
              <a:rPr b="1" lang="en-GB">
                <a:solidFill>
                  <a:schemeClr val="lt1"/>
                </a:solidFill>
                <a:latin typeface="Oswald"/>
                <a:ea typeface="Oswald"/>
                <a:cs typeface="Oswald"/>
                <a:sym typeface="Oswald"/>
              </a:rPr>
              <a:t> disaster recovery</a:t>
            </a:r>
            <a:endParaRPr b="1">
              <a:solidFill>
                <a:schemeClr val="lt1"/>
              </a:solidFill>
              <a:latin typeface="Oswald"/>
              <a:ea typeface="Oswald"/>
              <a:cs typeface="Oswald"/>
              <a:sym typeface="Oswald"/>
            </a:endParaRPr>
          </a:p>
          <a:p>
            <a:pPr indent="0" lvl="0" marL="0" rtl="0" algn="l">
              <a:spcBef>
                <a:spcPts val="1200"/>
              </a:spcBef>
              <a:spcAft>
                <a:spcPts val="0"/>
              </a:spcAft>
              <a:buNone/>
            </a:pPr>
            <a:r>
              <a:rPr lang="en-GB">
                <a:solidFill>
                  <a:schemeClr val="lt1"/>
                </a:solidFill>
                <a:latin typeface="Oswald"/>
                <a:ea typeface="Oswald"/>
                <a:cs typeface="Oswald"/>
                <a:sym typeface="Oswald"/>
              </a:rPr>
              <a:t>-</a:t>
            </a:r>
            <a:r>
              <a:rPr b="1" lang="en-GB">
                <a:solidFill>
                  <a:schemeClr val="lt1"/>
                </a:solidFill>
                <a:latin typeface="Oswald"/>
                <a:ea typeface="Oswald"/>
                <a:cs typeface="Oswald"/>
                <a:sym typeface="Oswald"/>
              </a:rPr>
              <a:t>Secured and economical</a:t>
            </a:r>
            <a:endParaRPr b="1">
              <a:solidFill>
                <a:schemeClr val="lt1"/>
              </a:solidFill>
              <a:latin typeface="Oswald"/>
              <a:ea typeface="Oswald"/>
              <a:cs typeface="Oswald"/>
              <a:sym typeface="Oswald"/>
            </a:endParaRPr>
          </a:p>
          <a:p>
            <a:pPr indent="0" lvl="0" marL="0" rtl="0" algn="l">
              <a:spcBef>
                <a:spcPts val="1200"/>
              </a:spcBef>
              <a:spcAft>
                <a:spcPts val="0"/>
              </a:spcAft>
              <a:buNone/>
            </a:pPr>
            <a:r>
              <a:rPr lang="en-GB">
                <a:solidFill>
                  <a:schemeClr val="lt1"/>
                </a:solidFill>
                <a:latin typeface="Oswald"/>
                <a:ea typeface="Oswald"/>
                <a:cs typeface="Oswald"/>
                <a:sym typeface="Oswald"/>
              </a:rPr>
              <a:t>-</a:t>
            </a:r>
            <a:r>
              <a:rPr b="1" lang="en-GB">
                <a:solidFill>
                  <a:schemeClr val="lt1"/>
                </a:solidFill>
                <a:latin typeface="Oswald"/>
                <a:ea typeface="Oswald"/>
                <a:cs typeface="Oswald"/>
                <a:sym typeface="Oswald"/>
              </a:rPr>
              <a:t>Speed</a:t>
            </a:r>
            <a:endParaRPr b="1">
              <a:solidFill>
                <a:schemeClr val="lt1"/>
              </a:solidFill>
              <a:latin typeface="Oswald"/>
              <a:ea typeface="Oswald"/>
              <a:cs typeface="Oswald"/>
              <a:sym typeface="Oswald"/>
            </a:endParaRPr>
          </a:p>
          <a:p>
            <a:pPr indent="0" lvl="0" marL="0" rtl="0" algn="l">
              <a:spcBef>
                <a:spcPts val="1200"/>
              </a:spcBef>
              <a:spcAft>
                <a:spcPts val="0"/>
              </a:spcAft>
              <a:buNone/>
            </a:pPr>
            <a:r>
              <a:rPr lang="en-GB">
                <a:solidFill>
                  <a:schemeClr val="lt1"/>
                </a:solidFill>
                <a:latin typeface="Oswald"/>
                <a:ea typeface="Oswald"/>
                <a:cs typeface="Oswald"/>
                <a:sym typeface="Oswald"/>
              </a:rPr>
              <a:t>-</a:t>
            </a:r>
            <a:r>
              <a:rPr b="1" lang="en-GB">
                <a:solidFill>
                  <a:schemeClr val="lt1"/>
                </a:solidFill>
                <a:latin typeface="Oswald"/>
                <a:ea typeface="Oswald"/>
                <a:cs typeface="Oswald"/>
                <a:sym typeface="Oswald"/>
              </a:rPr>
              <a:t>Reliability</a:t>
            </a:r>
            <a:endParaRPr b="1">
              <a:solidFill>
                <a:schemeClr val="lt1"/>
              </a:solidFill>
              <a:latin typeface="Oswald"/>
              <a:ea typeface="Oswald"/>
              <a:cs typeface="Oswald"/>
              <a:sym typeface="Oswald"/>
            </a:endParaRPr>
          </a:p>
          <a:p>
            <a:pPr indent="0" lvl="0" marL="0" rtl="0" algn="l">
              <a:spcBef>
                <a:spcPts val="1200"/>
              </a:spcBef>
              <a:spcAft>
                <a:spcPts val="1200"/>
              </a:spcAft>
              <a:buNone/>
            </a:pPr>
            <a:r>
              <a:t/>
            </a:r>
            <a:endParaRPr>
              <a:solidFill>
                <a:schemeClr val="lt1"/>
              </a:solidFill>
              <a:latin typeface="Oswald"/>
              <a:ea typeface="Oswald"/>
              <a:cs typeface="Oswald"/>
              <a:sym typeface="Oswald"/>
            </a:endParaRPr>
          </a:p>
        </p:txBody>
      </p:sp>
      <p:pic>
        <p:nvPicPr>
          <p:cNvPr id="86" name="Google Shape;86;p17"/>
          <p:cNvPicPr preferRelativeResize="0"/>
          <p:nvPr/>
        </p:nvPicPr>
        <p:blipFill>
          <a:blip r:embed="rId3">
            <a:alphaModFix/>
          </a:blip>
          <a:stretch>
            <a:fillRect/>
          </a:stretch>
        </p:blipFill>
        <p:spPr>
          <a:xfrm>
            <a:off x="3266550" y="975300"/>
            <a:ext cx="5725050" cy="324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Oswald"/>
                <a:ea typeface="Oswald"/>
                <a:cs typeface="Oswald"/>
                <a:sym typeface="Oswald"/>
              </a:rPr>
              <a:t>Benefits</a:t>
            </a:r>
            <a:r>
              <a:rPr lang="en-GB">
                <a:solidFill>
                  <a:schemeClr val="lt1"/>
                </a:solidFill>
                <a:latin typeface="Oswald"/>
                <a:ea typeface="Oswald"/>
                <a:cs typeface="Oswald"/>
                <a:sym typeface="Oswald"/>
              </a:rPr>
              <a:t> of Cloud Computing</a:t>
            </a:r>
            <a:endParaRPr>
              <a:solidFill>
                <a:schemeClr val="lt1"/>
              </a:solidFill>
              <a:latin typeface="Oswald"/>
              <a:ea typeface="Oswald"/>
              <a:cs typeface="Oswald"/>
              <a:sym typeface="Oswald"/>
            </a:endParaRPr>
          </a:p>
        </p:txBody>
      </p:sp>
      <p:sp>
        <p:nvSpPr>
          <p:cNvPr id="92" name="Google Shape;92;p18"/>
          <p:cNvSpPr txBox="1"/>
          <p:nvPr>
            <p:ph idx="1" type="body"/>
          </p:nvPr>
        </p:nvSpPr>
        <p:spPr>
          <a:xfrm>
            <a:off x="311700" y="1152475"/>
            <a:ext cx="40524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lt1"/>
                </a:solidFill>
                <a:latin typeface="Oswald"/>
                <a:ea typeface="Oswald"/>
                <a:cs typeface="Oswald"/>
                <a:sym typeface="Oswald"/>
              </a:rPr>
              <a:t>This allows users to access services from wherever they are via a web connection to a cloud platform using almost any device.</a:t>
            </a:r>
            <a:endParaRPr sz="2500">
              <a:solidFill>
                <a:schemeClr val="lt1"/>
              </a:solidFill>
              <a:latin typeface="Oswald"/>
              <a:ea typeface="Oswald"/>
              <a:cs typeface="Oswald"/>
              <a:sym typeface="Oswald"/>
            </a:endParaRPr>
          </a:p>
        </p:txBody>
      </p:sp>
      <p:pic>
        <p:nvPicPr>
          <p:cNvPr id="93" name="Google Shape;93;p18"/>
          <p:cNvPicPr preferRelativeResize="0"/>
          <p:nvPr/>
        </p:nvPicPr>
        <p:blipFill>
          <a:blip r:embed="rId3">
            <a:alphaModFix/>
          </a:blip>
          <a:stretch>
            <a:fillRect/>
          </a:stretch>
        </p:blipFill>
        <p:spPr>
          <a:xfrm>
            <a:off x="5146300" y="1017725"/>
            <a:ext cx="3848675" cy="2165925"/>
          </a:xfrm>
          <a:prstGeom prst="rect">
            <a:avLst/>
          </a:prstGeom>
          <a:noFill/>
          <a:ln>
            <a:noFill/>
          </a:ln>
        </p:spPr>
      </p:pic>
      <p:pic>
        <p:nvPicPr>
          <p:cNvPr id="94" name="Google Shape;94;p18"/>
          <p:cNvPicPr preferRelativeResize="0"/>
          <p:nvPr/>
        </p:nvPicPr>
        <p:blipFill>
          <a:blip r:embed="rId4">
            <a:alphaModFix/>
          </a:blip>
          <a:stretch>
            <a:fillRect/>
          </a:stretch>
        </p:blipFill>
        <p:spPr>
          <a:xfrm>
            <a:off x="311700" y="2386351"/>
            <a:ext cx="3848675" cy="25657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94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Oswald"/>
                <a:ea typeface="Oswald"/>
                <a:cs typeface="Oswald"/>
                <a:sym typeface="Oswald"/>
              </a:rPr>
              <a:t>Cloud Computing Technologies and Types:-</a:t>
            </a:r>
            <a:endParaRPr>
              <a:solidFill>
                <a:schemeClr val="lt1"/>
              </a:solidFill>
              <a:latin typeface="Oswald"/>
              <a:ea typeface="Oswald"/>
              <a:cs typeface="Oswald"/>
              <a:sym typeface="Oswald"/>
            </a:endParaRPr>
          </a:p>
        </p:txBody>
      </p:sp>
      <p:sp>
        <p:nvSpPr>
          <p:cNvPr id="100" name="Google Shape;100;p19"/>
          <p:cNvSpPr txBox="1"/>
          <p:nvPr>
            <p:ph idx="1" type="body"/>
          </p:nvPr>
        </p:nvSpPr>
        <p:spPr>
          <a:xfrm>
            <a:off x="233800" y="667025"/>
            <a:ext cx="8598600" cy="416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lt1"/>
                </a:solidFill>
                <a:latin typeface="Oswald"/>
                <a:ea typeface="Oswald"/>
                <a:cs typeface="Oswald"/>
                <a:sym typeface="Oswald"/>
              </a:rPr>
              <a:t>There are four main types of cloud computing:</a:t>
            </a:r>
            <a:endParaRPr>
              <a:solidFill>
                <a:schemeClr val="lt1"/>
              </a:solidFill>
              <a:latin typeface="Oswald"/>
              <a:ea typeface="Oswald"/>
              <a:cs typeface="Oswald"/>
              <a:sym typeface="Oswald"/>
            </a:endParaRPr>
          </a:p>
          <a:p>
            <a:pPr indent="0" lvl="0" marL="0" rtl="0" algn="l">
              <a:spcBef>
                <a:spcPts val="1200"/>
              </a:spcBef>
              <a:spcAft>
                <a:spcPts val="0"/>
              </a:spcAft>
              <a:buClr>
                <a:schemeClr val="dk1"/>
              </a:buClr>
              <a:buSzPts val="1100"/>
              <a:buFont typeface="Arial"/>
              <a:buNone/>
            </a:pPr>
            <a:r>
              <a:rPr lang="en-GB">
                <a:solidFill>
                  <a:schemeClr val="lt1"/>
                </a:solidFill>
                <a:latin typeface="Oswald"/>
                <a:ea typeface="Oswald"/>
                <a:cs typeface="Oswald"/>
                <a:sym typeface="Oswald"/>
              </a:rPr>
              <a:t>1.Private Cloud</a:t>
            </a:r>
            <a:endParaRPr>
              <a:solidFill>
                <a:schemeClr val="lt1"/>
              </a:solidFill>
              <a:latin typeface="Oswald"/>
              <a:ea typeface="Oswald"/>
              <a:cs typeface="Oswald"/>
              <a:sym typeface="Oswald"/>
            </a:endParaRPr>
          </a:p>
          <a:p>
            <a:pPr indent="0" lvl="0" marL="0" rtl="0" algn="l">
              <a:spcBef>
                <a:spcPts val="1200"/>
              </a:spcBef>
              <a:spcAft>
                <a:spcPts val="0"/>
              </a:spcAft>
              <a:buClr>
                <a:schemeClr val="dk1"/>
              </a:buClr>
              <a:buSzPts val="1100"/>
              <a:buFont typeface="Arial"/>
              <a:buNone/>
            </a:pPr>
            <a:r>
              <a:rPr lang="en-GB">
                <a:solidFill>
                  <a:schemeClr val="lt1"/>
                </a:solidFill>
                <a:latin typeface="Oswald"/>
                <a:ea typeface="Oswald"/>
                <a:cs typeface="Oswald"/>
                <a:sym typeface="Oswald"/>
              </a:rPr>
              <a:t>2.Public Cloud</a:t>
            </a:r>
            <a:endParaRPr>
              <a:solidFill>
                <a:schemeClr val="lt1"/>
              </a:solidFill>
              <a:latin typeface="Oswald"/>
              <a:ea typeface="Oswald"/>
              <a:cs typeface="Oswald"/>
              <a:sym typeface="Oswald"/>
            </a:endParaRPr>
          </a:p>
          <a:p>
            <a:pPr indent="0" lvl="0" marL="0" rtl="0" algn="l">
              <a:spcBef>
                <a:spcPts val="1200"/>
              </a:spcBef>
              <a:spcAft>
                <a:spcPts val="0"/>
              </a:spcAft>
              <a:buClr>
                <a:schemeClr val="dk1"/>
              </a:buClr>
              <a:buSzPts val="1100"/>
              <a:buFont typeface="Arial"/>
              <a:buNone/>
            </a:pPr>
            <a:r>
              <a:rPr lang="en-GB">
                <a:solidFill>
                  <a:schemeClr val="lt1"/>
                </a:solidFill>
                <a:latin typeface="Oswald"/>
                <a:ea typeface="Oswald"/>
                <a:cs typeface="Oswald"/>
                <a:sym typeface="Oswald"/>
              </a:rPr>
              <a:t>3.Hybrid Cloud</a:t>
            </a:r>
            <a:endParaRPr>
              <a:solidFill>
                <a:schemeClr val="lt1"/>
              </a:solidFill>
              <a:latin typeface="Oswald"/>
              <a:ea typeface="Oswald"/>
              <a:cs typeface="Oswald"/>
              <a:sym typeface="Oswald"/>
            </a:endParaRPr>
          </a:p>
          <a:p>
            <a:pPr indent="0" lvl="0" marL="0" rtl="0" algn="l">
              <a:spcBef>
                <a:spcPts val="1200"/>
              </a:spcBef>
              <a:spcAft>
                <a:spcPts val="0"/>
              </a:spcAft>
              <a:buNone/>
            </a:pPr>
            <a:r>
              <a:rPr lang="en-GB">
                <a:solidFill>
                  <a:schemeClr val="lt1"/>
                </a:solidFill>
                <a:latin typeface="Oswald"/>
                <a:ea typeface="Oswald"/>
                <a:cs typeface="Oswald"/>
                <a:sym typeface="Oswald"/>
              </a:rPr>
              <a:t>4.Community Cloud</a:t>
            </a:r>
            <a:endParaRPr>
              <a:solidFill>
                <a:schemeClr val="lt1"/>
              </a:solidFill>
              <a:latin typeface="Oswald"/>
              <a:ea typeface="Oswald"/>
              <a:cs typeface="Oswald"/>
              <a:sym typeface="Oswald"/>
            </a:endParaRPr>
          </a:p>
          <a:p>
            <a:pPr indent="0" lvl="0" marL="0" rtl="0" algn="l">
              <a:spcBef>
                <a:spcPts val="1200"/>
              </a:spcBef>
              <a:spcAft>
                <a:spcPts val="0"/>
              </a:spcAft>
              <a:buNone/>
            </a:pPr>
            <a:r>
              <a:t/>
            </a:r>
            <a:endParaRPr>
              <a:solidFill>
                <a:schemeClr val="lt1"/>
              </a:solidFill>
              <a:latin typeface="Oswald"/>
              <a:ea typeface="Oswald"/>
              <a:cs typeface="Oswald"/>
              <a:sym typeface="Oswald"/>
            </a:endParaRPr>
          </a:p>
          <a:p>
            <a:pPr indent="0" lvl="0" marL="0" rtl="0" algn="l">
              <a:spcBef>
                <a:spcPts val="1200"/>
              </a:spcBef>
              <a:spcAft>
                <a:spcPts val="1200"/>
              </a:spcAft>
              <a:buNone/>
            </a:pPr>
            <a:r>
              <a:t/>
            </a:r>
            <a:endParaRPr>
              <a:solidFill>
                <a:schemeClr val="lt1"/>
              </a:solidFill>
              <a:latin typeface="Oswald"/>
              <a:ea typeface="Oswald"/>
              <a:cs typeface="Oswald"/>
              <a:sym typeface="Oswald"/>
            </a:endParaRPr>
          </a:p>
        </p:txBody>
      </p:sp>
      <p:pic>
        <p:nvPicPr>
          <p:cNvPr id="101" name="Google Shape;101;p19"/>
          <p:cNvPicPr preferRelativeResize="0"/>
          <p:nvPr/>
        </p:nvPicPr>
        <p:blipFill rotWithShape="1">
          <a:blip r:embed="rId3">
            <a:alphaModFix/>
          </a:blip>
          <a:srcRect b="0" l="0" r="3614" t="0"/>
          <a:stretch/>
        </p:blipFill>
        <p:spPr>
          <a:xfrm>
            <a:off x="2133600" y="1303650"/>
            <a:ext cx="6594775" cy="3420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32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Oswald"/>
                <a:ea typeface="Oswald"/>
                <a:cs typeface="Oswald"/>
                <a:sym typeface="Oswald"/>
              </a:rPr>
              <a:t>Future of cloud computing?</a:t>
            </a:r>
            <a:endParaRPr>
              <a:solidFill>
                <a:schemeClr val="lt1"/>
              </a:solidFill>
              <a:latin typeface="Oswald"/>
              <a:ea typeface="Oswald"/>
              <a:cs typeface="Oswald"/>
              <a:sym typeface="Oswald"/>
            </a:endParaRPr>
          </a:p>
        </p:txBody>
      </p:sp>
      <p:sp>
        <p:nvSpPr>
          <p:cNvPr id="107" name="Google Shape;10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lt1"/>
                </a:solidFill>
                <a:latin typeface="Oswald"/>
                <a:ea typeface="Oswald"/>
                <a:cs typeface="Oswald"/>
                <a:sym typeface="Oswald"/>
              </a:rPr>
              <a:t>-Better cloud services</a:t>
            </a:r>
            <a:endParaRPr>
              <a:solidFill>
                <a:schemeClr val="lt1"/>
              </a:solidFill>
              <a:latin typeface="Oswald"/>
              <a:ea typeface="Oswald"/>
              <a:cs typeface="Oswald"/>
              <a:sym typeface="Oswald"/>
            </a:endParaRPr>
          </a:p>
          <a:p>
            <a:pPr indent="0" lvl="0" marL="0" rtl="0" algn="l">
              <a:spcBef>
                <a:spcPts val="1200"/>
              </a:spcBef>
              <a:spcAft>
                <a:spcPts val="0"/>
              </a:spcAft>
              <a:buNone/>
            </a:pPr>
            <a:r>
              <a:rPr lang="en-GB">
                <a:solidFill>
                  <a:schemeClr val="lt1"/>
                </a:solidFill>
                <a:latin typeface="Oswald"/>
                <a:ea typeface="Oswald"/>
                <a:cs typeface="Oswald"/>
                <a:sym typeface="Oswald"/>
              </a:rPr>
              <a:t>-Security</a:t>
            </a:r>
            <a:endParaRPr>
              <a:solidFill>
                <a:schemeClr val="lt1"/>
              </a:solidFill>
              <a:latin typeface="Oswald"/>
              <a:ea typeface="Oswald"/>
              <a:cs typeface="Oswald"/>
              <a:sym typeface="Oswald"/>
            </a:endParaRPr>
          </a:p>
          <a:p>
            <a:pPr indent="0" lvl="0" marL="0" rtl="0" algn="l">
              <a:spcBef>
                <a:spcPts val="1200"/>
              </a:spcBef>
              <a:spcAft>
                <a:spcPts val="0"/>
              </a:spcAft>
              <a:buNone/>
            </a:pPr>
            <a:r>
              <a:rPr lang="en-GB">
                <a:solidFill>
                  <a:schemeClr val="lt1"/>
                </a:solidFill>
                <a:latin typeface="Oswald"/>
                <a:ea typeface="Oswald"/>
                <a:cs typeface="Oswald"/>
                <a:sym typeface="Oswald"/>
              </a:rPr>
              <a:t>-Virtualization</a:t>
            </a:r>
            <a:endParaRPr>
              <a:solidFill>
                <a:schemeClr val="lt1"/>
              </a:solidFill>
              <a:latin typeface="Oswald"/>
              <a:ea typeface="Oswald"/>
              <a:cs typeface="Oswald"/>
              <a:sym typeface="Oswald"/>
            </a:endParaRPr>
          </a:p>
          <a:p>
            <a:pPr indent="0" lvl="0" marL="0" rtl="0" algn="l">
              <a:spcBef>
                <a:spcPts val="1200"/>
              </a:spcBef>
              <a:spcAft>
                <a:spcPts val="0"/>
              </a:spcAft>
              <a:buNone/>
            </a:pPr>
            <a:r>
              <a:rPr lang="en-GB">
                <a:solidFill>
                  <a:schemeClr val="lt1"/>
                </a:solidFill>
                <a:latin typeface="Oswald"/>
                <a:ea typeface="Oswald"/>
                <a:cs typeface="Oswald"/>
                <a:sym typeface="Oswald"/>
              </a:rPr>
              <a:t>-Modular software development</a:t>
            </a:r>
            <a:endParaRPr>
              <a:solidFill>
                <a:schemeClr val="lt1"/>
              </a:solidFill>
              <a:latin typeface="Oswald"/>
              <a:ea typeface="Oswald"/>
              <a:cs typeface="Oswald"/>
              <a:sym typeface="Oswald"/>
            </a:endParaRPr>
          </a:p>
          <a:p>
            <a:pPr indent="0" lvl="0" marL="0" rtl="0" algn="l">
              <a:spcBef>
                <a:spcPts val="1200"/>
              </a:spcBef>
              <a:spcAft>
                <a:spcPts val="0"/>
              </a:spcAft>
              <a:buNone/>
            </a:pPr>
            <a:r>
              <a:rPr lang="en-GB">
                <a:solidFill>
                  <a:schemeClr val="lt1"/>
                </a:solidFill>
                <a:latin typeface="Oswald"/>
                <a:ea typeface="Oswald"/>
                <a:cs typeface="Oswald"/>
                <a:sym typeface="Oswald"/>
              </a:rPr>
              <a:t>-Market growth</a:t>
            </a:r>
            <a:endParaRPr>
              <a:solidFill>
                <a:schemeClr val="lt1"/>
              </a:solidFill>
              <a:latin typeface="Oswald"/>
              <a:ea typeface="Oswald"/>
              <a:cs typeface="Oswald"/>
              <a:sym typeface="Oswald"/>
            </a:endParaRPr>
          </a:p>
          <a:p>
            <a:pPr indent="0" lvl="0" marL="0" rtl="0" algn="l">
              <a:spcBef>
                <a:spcPts val="1200"/>
              </a:spcBef>
              <a:spcAft>
                <a:spcPts val="0"/>
              </a:spcAft>
              <a:buNone/>
            </a:pPr>
            <a:r>
              <a:rPr lang="en-GB">
                <a:solidFill>
                  <a:schemeClr val="lt1"/>
                </a:solidFill>
                <a:latin typeface="Oswald"/>
                <a:ea typeface="Oswald"/>
                <a:cs typeface="Oswald"/>
                <a:sym typeface="Oswald"/>
              </a:rPr>
              <a:t>-Cloud technology and safer collaboration</a:t>
            </a:r>
            <a:endParaRPr>
              <a:solidFill>
                <a:schemeClr val="lt1"/>
              </a:solidFill>
              <a:latin typeface="Oswald"/>
              <a:ea typeface="Oswald"/>
              <a:cs typeface="Oswald"/>
              <a:sym typeface="Oswald"/>
            </a:endParaRPr>
          </a:p>
          <a:p>
            <a:pPr indent="0" lvl="0" marL="0" rtl="0" algn="l">
              <a:spcBef>
                <a:spcPts val="1200"/>
              </a:spcBef>
              <a:spcAft>
                <a:spcPts val="1200"/>
              </a:spcAft>
              <a:buNone/>
            </a:pPr>
            <a:r>
              <a:t/>
            </a:r>
            <a:endParaRPr>
              <a:solidFill>
                <a:schemeClr val="lt1"/>
              </a:solidFill>
            </a:endParaRPr>
          </a:p>
        </p:txBody>
      </p:sp>
      <p:pic>
        <p:nvPicPr>
          <p:cNvPr id="108" name="Google Shape;108;p20"/>
          <p:cNvPicPr preferRelativeResize="0"/>
          <p:nvPr/>
        </p:nvPicPr>
        <p:blipFill>
          <a:blip r:embed="rId3">
            <a:alphaModFix/>
          </a:blip>
          <a:stretch>
            <a:fillRect/>
          </a:stretch>
        </p:blipFill>
        <p:spPr>
          <a:xfrm>
            <a:off x="5374425" y="1152475"/>
            <a:ext cx="3457875" cy="3359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305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Oswald"/>
                <a:ea typeface="Oswald"/>
                <a:cs typeface="Oswald"/>
                <a:sym typeface="Oswald"/>
              </a:rPr>
              <a:t>Drawbacks</a:t>
            </a:r>
            <a:r>
              <a:rPr lang="en-GB">
                <a:solidFill>
                  <a:schemeClr val="lt1"/>
                </a:solidFill>
                <a:latin typeface="Oswald"/>
                <a:ea typeface="Oswald"/>
                <a:cs typeface="Oswald"/>
                <a:sym typeface="Oswald"/>
              </a:rPr>
              <a:t> of Cloud Computing:-</a:t>
            </a:r>
            <a:endParaRPr>
              <a:solidFill>
                <a:schemeClr val="lt1"/>
              </a:solidFill>
              <a:latin typeface="Oswald"/>
              <a:ea typeface="Oswald"/>
              <a:cs typeface="Oswald"/>
              <a:sym typeface="Oswald"/>
            </a:endParaRPr>
          </a:p>
        </p:txBody>
      </p:sp>
      <p:sp>
        <p:nvSpPr>
          <p:cNvPr id="114" name="Google Shape;114;p21"/>
          <p:cNvSpPr txBox="1"/>
          <p:nvPr>
            <p:ph idx="1" type="body"/>
          </p:nvPr>
        </p:nvSpPr>
        <p:spPr>
          <a:xfrm>
            <a:off x="311700" y="878150"/>
            <a:ext cx="8520600" cy="322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lt1"/>
                </a:solidFill>
                <a:latin typeface="Oswald"/>
                <a:ea typeface="Oswald"/>
                <a:cs typeface="Oswald"/>
                <a:sym typeface="Oswald"/>
              </a:rPr>
              <a:t>-Requires an Internet connection (High speed)</a:t>
            </a:r>
            <a:endParaRPr>
              <a:solidFill>
                <a:schemeClr val="lt1"/>
              </a:solidFill>
              <a:latin typeface="Oswald"/>
              <a:ea typeface="Oswald"/>
              <a:cs typeface="Oswald"/>
              <a:sym typeface="Oswald"/>
            </a:endParaRPr>
          </a:p>
          <a:p>
            <a:pPr indent="0" lvl="0" marL="0" rtl="0" algn="l">
              <a:spcBef>
                <a:spcPts val="1200"/>
              </a:spcBef>
              <a:spcAft>
                <a:spcPts val="0"/>
              </a:spcAft>
              <a:buNone/>
            </a:pPr>
            <a:r>
              <a:rPr lang="en-GB">
                <a:solidFill>
                  <a:schemeClr val="lt1"/>
                </a:solidFill>
                <a:latin typeface="Oswald"/>
                <a:ea typeface="Oswald"/>
                <a:cs typeface="Oswald"/>
                <a:sym typeface="Oswald"/>
              </a:rPr>
              <a:t>-Lack of support</a:t>
            </a:r>
            <a:endParaRPr>
              <a:solidFill>
                <a:schemeClr val="lt1"/>
              </a:solidFill>
              <a:latin typeface="Oswald"/>
              <a:ea typeface="Oswald"/>
              <a:cs typeface="Oswald"/>
              <a:sym typeface="Oswald"/>
            </a:endParaRPr>
          </a:p>
          <a:p>
            <a:pPr indent="0" lvl="0" marL="0" rtl="0" algn="l">
              <a:spcBef>
                <a:spcPts val="1200"/>
              </a:spcBef>
              <a:spcAft>
                <a:spcPts val="0"/>
              </a:spcAft>
              <a:buNone/>
            </a:pPr>
            <a:r>
              <a:rPr lang="en-GB">
                <a:solidFill>
                  <a:schemeClr val="lt1"/>
                </a:solidFill>
                <a:latin typeface="Oswald"/>
                <a:ea typeface="Oswald"/>
                <a:cs typeface="Oswald"/>
                <a:sym typeface="Oswald"/>
              </a:rPr>
              <a:t>-Data leakage</a:t>
            </a:r>
            <a:endParaRPr>
              <a:solidFill>
                <a:schemeClr val="lt1"/>
              </a:solidFill>
              <a:latin typeface="Oswald"/>
              <a:ea typeface="Oswald"/>
              <a:cs typeface="Oswald"/>
              <a:sym typeface="Oswald"/>
            </a:endParaRPr>
          </a:p>
          <a:p>
            <a:pPr indent="0" lvl="0" marL="0" rtl="0" algn="l">
              <a:spcBef>
                <a:spcPts val="1200"/>
              </a:spcBef>
              <a:spcAft>
                <a:spcPts val="0"/>
              </a:spcAft>
              <a:buNone/>
            </a:pPr>
            <a:r>
              <a:rPr lang="en-GB">
                <a:solidFill>
                  <a:schemeClr val="lt1"/>
                </a:solidFill>
                <a:latin typeface="Oswald"/>
                <a:ea typeface="Oswald"/>
                <a:cs typeface="Oswald"/>
                <a:sym typeface="Oswald"/>
              </a:rPr>
              <a:t>-Account or service hijacking</a:t>
            </a:r>
            <a:endParaRPr>
              <a:solidFill>
                <a:schemeClr val="lt1"/>
              </a:solidFill>
              <a:latin typeface="Oswald"/>
              <a:ea typeface="Oswald"/>
              <a:cs typeface="Oswald"/>
              <a:sym typeface="Oswald"/>
            </a:endParaRPr>
          </a:p>
          <a:p>
            <a:pPr indent="0" lvl="0" marL="0" rtl="0" algn="l">
              <a:spcBef>
                <a:spcPts val="1200"/>
              </a:spcBef>
              <a:spcAft>
                <a:spcPts val="0"/>
              </a:spcAft>
              <a:buNone/>
            </a:pPr>
            <a:r>
              <a:rPr lang="en-GB">
                <a:solidFill>
                  <a:schemeClr val="lt1"/>
                </a:solidFill>
                <a:latin typeface="Oswald"/>
                <a:ea typeface="Oswald"/>
                <a:cs typeface="Oswald"/>
                <a:sym typeface="Oswald"/>
              </a:rPr>
              <a:t>-Technology vulnerabilities</a:t>
            </a:r>
            <a:endParaRPr>
              <a:solidFill>
                <a:schemeClr val="lt1"/>
              </a:solidFill>
              <a:latin typeface="Oswald"/>
              <a:ea typeface="Oswald"/>
              <a:cs typeface="Oswald"/>
              <a:sym typeface="Oswald"/>
            </a:endParaRPr>
          </a:p>
          <a:p>
            <a:pPr indent="0" lvl="0" marL="0" rtl="0" algn="l">
              <a:spcBef>
                <a:spcPts val="1200"/>
              </a:spcBef>
              <a:spcAft>
                <a:spcPts val="1200"/>
              </a:spcAft>
              <a:buNone/>
            </a:pPr>
            <a:r>
              <a:t/>
            </a:r>
            <a:endParaRPr>
              <a:solidFill>
                <a:schemeClr val="lt1"/>
              </a:solidFill>
              <a:latin typeface="Oswald"/>
              <a:ea typeface="Oswald"/>
              <a:cs typeface="Oswald"/>
              <a:sym typeface="Oswald"/>
            </a:endParaRPr>
          </a:p>
        </p:txBody>
      </p:sp>
      <p:pic>
        <p:nvPicPr>
          <p:cNvPr id="115" name="Google Shape;115;p21"/>
          <p:cNvPicPr preferRelativeResize="0"/>
          <p:nvPr/>
        </p:nvPicPr>
        <p:blipFill>
          <a:blip r:embed="rId3">
            <a:alphaModFix/>
          </a:blip>
          <a:stretch>
            <a:fillRect/>
          </a:stretch>
        </p:blipFill>
        <p:spPr>
          <a:xfrm>
            <a:off x="3492875" y="1311475"/>
            <a:ext cx="4561100" cy="2488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